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441" r:id="rId2"/>
    <p:sldId id="423" r:id="rId3"/>
    <p:sldId id="445" r:id="rId4"/>
    <p:sldId id="444" r:id="rId5"/>
    <p:sldId id="446" r:id="rId6"/>
    <p:sldId id="447" r:id="rId7"/>
    <p:sldId id="448" r:id="rId8"/>
    <p:sldId id="453" r:id="rId9"/>
    <p:sldId id="449" r:id="rId10"/>
    <p:sldId id="451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pos="16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bian Bäumler" initials="FB" lastIdx="3" clrIdx="0">
    <p:extLst>
      <p:ext uri="{19B8F6BF-5375-455C-9EA6-DF929625EA0E}">
        <p15:presenceInfo xmlns:p15="http://schemas.microsoft.com/office/powerpoint/2012/main" userId="6989da0f2f4e8a5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B859"/>
    <a:srgbClr val="A53B20"/>
    <a:srgbClr val="AE4727"/>
    <a:srgbClr val="DB8B45"/>
    <a:srgbClr val="9A278F"/>
    <a:srgbClr val="56B4E9"/>
    <a:srgbClr val="B2DEBB"/>
    <a:srgbClr val="619C44"/>
    <a:srgbClr val="FBBF2C"/>
    <a:srgbClr val="D337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87365" autoAdjust="0"/>
  </p:normalViewPr>
  <p:slideViewPr>
    <p:cSldViewPr snapToGrid="0" showGuides="1">
      <p:cViewPr varScale="1">
        <p:scale>
          <a:sx n="96" d="100"/>
          <a:sy n="96" d="100"/>
        </p:scale>
        <p:origin x="1230" y="90"/>
      </p:cViewPr>
      <p:guideLst>
        <p:guide orient="horz" pos="2251"/>
        <p:guide pos="166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2496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BC73C-2048-4F50-97CC-79F6C7933346}" type="datetimeFigureOut">
              <a:rPr lang="de-DE" smtClean="0"/>
              <a:t>24.07.2024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8DEBE5-E708-4848-8B0F-993B616D7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5515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DEBE5-E708-4848-8B0F-993B616D7D3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40257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DEBE5-E708-4848-8B0F-993B616D7D3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6149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DEBE5-E708-4848-8B0F-993B616D7D3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8049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lang="de-DE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DEBE5-E708-4848-8B0F-993B616D7D3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3433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DEBE5-E708-4848-8B0F-993B616D7D3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6319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DEBE5-E708-4848-8B0F-993B616D7D3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7190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DEBE5-E708-4848-8B0F-993B616D7D3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8770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DEBE5-E708-4848-8B0F-993B616D7D3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63473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DEBE5-E708-4848-8B0F-993B616D7D3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1431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DEBE5-E708-4848-8B0F-993B616D7D3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2302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5CC2F-F802-4AEB-B031-7FAE9DFB3ECC}" type="datetime1">
              <a:rPr lang="de-DE" smtClean="0"/>
              <a:t>24.07.2024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Fabian Bäumler – Sexual dimorphism in Mantodea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2041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A573-DF02-4314-A10F-398D92A6C9C5}" type="datetime1">
              <a:rPr lang="de-DE" smtClean="0"/>
              <a:t>24.07.2024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Fabian Bäumler – Sexual dimorphism in Mantodea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2600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B430-AF48-4241-940D-4C4F9958D2EC}" type="datetime1">
              <a:rPr lang="de-DE" smtClean="0"/>
              <a:t>24.07.2024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Fabian Bäumler – Sexual dimorphism in Mantodea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3152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FF757-9DDA-4D02-8E7F-B8740907BB6C}" type="datetime1">
              <a:rPr lang="de-DE" smtClean="0"/>
              <a:t>24.07.2024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Fabian Bäumler – Sexual dimorphism in Mantodea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607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5637A-43E0-4DBF-966F-36A7378435DD}" type="datetime1">
              <a:rPr lang="de-DE" smtClean="0"/>
              <a:t>24.07.2024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Fabian Bäumler – Sexual dimorphism in Mantodea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3907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E4BB-6EF6-440C-9AFF-C3E0053021C1}" type="datetime1">
              <a:rPr lang="de-DE" smtClean="0"/>
              <a:t>24.07.2024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Fabian Bäumler – Sexual dimorphism in Mantodea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8846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58742-FA21-4714-B7F8-0322A5F21147}" type="datetime1">
              <a:rPr lang="de-DE" smtClean="0"/>
              <a:t>24.07.2024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Fabian Bäumler – Sexual dimorphism in Mantodea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3093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A77C6-9A77-46CF-9398-E8FC2A8D6F75}" type="datetime1">
              <a:rPr lang="de-DE" smtClean="0"/>
              <a:t>24.07.2024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Fabian Bäumler – Sexual dimorphism in Mantodea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051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A6C4F-8436-44BF-B48A-0A4A580FCD87}" type="datetime1">
              <a:rPr lang="de-DE" smtClean="0"/>
              <a:t>24.07.2024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Fabian Bäumler – Sexual dimorphism in Mantodea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0170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36DD-D9B2-4559-9002-6300E24840FB}" type="datetime1">
              <a:rPr lang="de-DE" smtClean="0"/>
              <a:t>24.07.2024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Fabian Bäumler – Sexual dimorphism in Mantodea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40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4DCD-E94D-42C2-988F-ED216526894E}" type="datetime1">
              <a:rPr lang="de-DE" smtClean="0"/>
              <a:t>24.07.2024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Fabian Bäumler – Sexual dimorphism in Mantodea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633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75607-4A53-408D-B6CF-33ADBB87CC4B}" type="datetime1">
              <a:rPr lang="de-DE" smtClean="0"/>
              <a:t>24.07.2024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Fabian Bäumler – Sexual dimorphism in Mantodea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CD216-081E-4819-A948-088AC0A9A0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2473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F4D9F9D1-1051-4181-BCEA-9FA19AAD9A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1" t="3728"/>
          <a:stretch/>
        </p:blipFill>
        <p:spPr>
          <a:xfrm>
            <a:off x="6722745" y="1695449"/>
            <a:ext cx="7873246" cy="5269231"/>
          </a:xfrm>
          <a:prstGeom prst="rect">
            <a:avLst/>
          </a:prstGeom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8BE292AA-3638-4016-8BB2-7F8194CA28E0}"/>
              </a:ext>
            </a:extLst>
          </p:cNvPr>
          <p:cNvSpPr txBox="1">
            <a:spLocks/>
          </p:cNvSpPr>
          <p:nvPr/>
        </p:nvSpPr>
        <p:spPr>
          <a:xfrm>
            <a:off x="308609" y="28709"/>
            <a:ext cx="8955463" cy="70674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Einführung in Data Science und maschinelles Lernen – Sommersemester 2024</a:t>
            </a:r>
          </a:p>
        </p:txBody>
      </p:sp>
      <p:sp>
        <p:nvSpPr>
          <p:cNvPr id="4" name="Flussdiagramm: Verbinder 3">
            <a:extLst>
              <a:ext uri="{FF2B5EF4-FFF2-40B4-BE49-F238E27FC236}">
                <a16:creationId xmlns:a16="http://schemas.microsoft.com/office/drawing/2014/main" id="{FAAF656D-635A-4B7F-BF3C-832E36DE31F1}"/>
              </a:ext>
            </a:extLst>
          </p:cNvPr>
          <p:cNvSpPr/>
          <p:nvPr/>
        </p:nvSpPr>
        <p:spPr>
          <a:xfrm>
            <a:off x="6130884" y="1064457"/>
            <a:ext cx="7587151" cy="7587151"/>
          </a:xfrm>
          <a:prstGeom prst="flowChartConnector">
            <a:avLst/>
          </a:prstGeom>
          <a:noFill/>
          <a:ln w="1524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>
            <a:extLst>
              <a:ext uri="{FF2B5EF4-FFF2-40B4-BE49-F238E27FC236}">
                <a16:creationId xmlns:a16="http://schemas.microsoft.com/office/drawing/2014/main" id="{89CFB4F5-F58B-4B4D-BA8D-02DBEE9FFE1B}"/>
              </a:ext>
            </a:extLst>
          </p:cNvPr>
          <p:cNvSpPr txBox="1">
            <a:spLocks/>
          </p:cNvSpPr>
          <p:nvPr/>
        </p:nvSpPr>
        <p:spPr>
          <a:xfrm>
            <a:off x="-3" y="2612638"/>
            <a:ext cx="7689853" cy="45719"/>
          </a:xfrm>
          <a:prstGeom prst="rect">
            <a:avLst/>
          </a:prstGeom>
          <a:solidFill>
            <a:srgbClr val="F8B859"/>
          </a:soli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8" name="Flussdiagramm: Verbinder 7">
            <a:extLst>
              <a:ext uri="{FF2B5EF4-FFF2-40B4-BE49-F238E27FC236}">
                <a16:creationId xmlns:a16="http://schemas.microsoft.com/office/drawing/2014/main" id="{81B8D253-250A-431E-8F38-5532DF63FC30}"/>
              </a:ext>
            </a:extLst>
          </p:cNvPr>
          <p:cNvSpPr/>
          <p:nvPr/>
        </p:nvSpPr>
        <p:spPr>
          <a:xfrm>
            <a:off x="6786205" y="1719778"/>
            <a:ext cx="6291750" cy="6291750"/>
          </a:xfrm>
          <a:prstGeom prst="flowChartConnector">
            <a:avLst/>
          </a:prstGeom>
          <a:noFill/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lussdiagramm: Verbinder 8">
            <a:extLst>
              <a:ext uri="{FF2B5EF4-FFF2-40B4-BE49-F238E27FC236}">
                <a16:creationId xmlns:a16="http://schemas.microsoft.com/office/drawing/2014/main" id="{1808FBC1-715D-4541-ADCC-AE38BFE144D3}"/>
              </a:ext>
            </a:extLst>
          </p:cNvPr>
          <p:cNvSpPr/>
          <p:nvPr/>
        </p:nvSpPr>
        <p:spPr>
          <a:xfrm>
            <a:off x="6850059" y="1783632"/>
            <a:ext cx="6148800" cy="6148800"/>
          </a:xfrm>
          <a:prstGeom prst="flowChartConnector">
            <a:avLst/>
          </a:prstGeom>
          <a:noFill/>
          <a:ln w="101600">
            <a:solidFill>
              <a:srgbClr val="F8B8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C82FEFB-246D-463F-B58C-7871300BB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350" y="1695450"/>
            <a:ext cx="8177350" cy="1687832"/>
          </a:xfrm>
        </p:spPr>
        <p:txBody>
          <a:bodyPr anchor="t">
            <a:noAutofit/>
          </a:bodyPr>
          <a:lstStyle/>
          <a:p>
            <a:pPr algn="l"/>
            <a:r>
              <a:rPr lang="de-DE" sz="5400" dirty="0">
                <a:latin typeface="Arial" panose="020B0604020202020204" pitchFamily="34" charset="0"/>
                <a:cs typeface="Arial" panose="020B0604020202020204" pitchFamily="34" charset="0"/>
              </a:rPr>
              <a:t>Projektpräsentation</a:t>
            </a:r>
            <a:b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sv-SE" sz="1600" dirty="0">
                <a:latin typeface="Arial" panose="020B0604020202020204" pitchFamily="34" charset="0"/>
                <a:cs typeface="Arial" panose="020B0604020202020204" pitchFamily="34" charset="0"/>
              </a:rPr>
              <a:t>Inga Klare, Linda Hapke, Björn Hansen, Fabian Bäumler</a:t>
            </a:r>
            <a:br>
              <a:rPr lang="sv-SE" sz="1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20EDAFF-607E-4B48-A647-64C6D9B07F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3008" y1="55957" x2="33008" y2="55957"/>
                        <a14:foregroundMark x1="51270" y1="31445" x2="51270" y2="31445"/>
                        <a14:foregroundMark x1="38574" y1="23828" x2="38574" y2="23828"/>
                        <a14:foregroundMark x1="49805" y1="21875" x2="49805" y2="21875"/>
                        <a14:foregroundMark x1="66016" y1="22461" x2="66016" y2="22461"/>
                        <a14:backgroundMark x1="42578" y1="33008" x2="42578" y2="33008"/>
                        <a14:backgroundMark x1="43164" y1="36816" x2="43164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224" y="1144701"/>
            <a:ext cx="1490796" cy="149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57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F427AC7-B9EE-43E6-AA96-8250AAD998F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-4681223"/>
            <a:ext cx="12192003" cy="12192003"/>
          </a:xfrm>
          <a:prstGeom prst="rect">
            <a:avLst/>
          </a:prstGeom>
        </p:spPr>
      </p:pic>
      <p:sp>
        <p:nvSpPr>
          <p:cNvPr id="15" name="Titel 1">
            <a:extLst>
              <a:ext uri="{FF2B5EF4-FFF2-40B4-BE49-F238E27FC236}">
                <a16:creationId xmlns:a16="http://schemas.microsoft.com/office/drawing/2014/main" id="{B5133D5C-29C8-4D6D-AB7B-3644B2023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" y="1"/>
            <a:ext cx="5052057" cy="722793"/>
          </a:xfrm>
        </p:spPr>
        <p:txBody>
          <a:bodyPr>
            <a:normAutofit fontScale="90000"/>
          </a:bodyPr>
          <a:lstStyle/>
          <a:p>
            <a:pPr algn="ctr"/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Dough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questions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01D16C0A-F745-4CDF-8F0E-547FD768F25A}"/>
              </a:ext>
            </a:extLst>
          </p:cNvPr>
          <p:cNvSpPr txBox="1">
            <a:spLocks/>
          </p:cNvSpPr>
          <p:nvPr/>
        </p:nvSpPr>
        <p:spPr>
          <a:xfrm>
            <a:off x="-1" y="635379"/>
            <a:ext cx="5052057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30000"/>
                </a:srgbClr>
              </a:gs>
              <a:gs pos="100000">
                <a:srgbClr val="F8B859">
                  <a:alpha val="0"/>
                </a:srgbClr>
              </a:gs>
            </a:gsLst>
            <a:lin ang="0" scaled="0"/>
          </a:gra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7A6722F5-EB0E-4CD3-A3C6-3407F073463F}"/>
              </a:ext>
            </a:extLst>
          </p:cNvPr>
          <p:cNvSpPr txBox="1">
            <a:spLocks/>
          </p:cNvSpPr>
          <p:nvPr/>
        </p:nvSpPr>
        <p:spPr>
          <a:xfrm>
            <a:off x="-1" y="6644886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0" scaled="1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94FC171-B520-4A04-BEF6-564ACC325509}"/>
              </a:ext>
            </a:extLst>
          </p:cNvPr>
          <p:cNvSpPr txBox="1">
            <a:spLocks/>
          </p:cNvSpPr>
          <p:nvPr/>
        </p:nvSpPr>
        <p:spPr>
          <a:xfrm>
            <a:off x="8872540" y="6645600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C69013FA-D7CA-4C32-9584-C725862D6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2323"/>
            <a:ext cx="12192000" cy="365125"/>
          </a:xfrm>
        </p:spPr>
        <p:txBody>
          <a:bodyPr/>
          <a:lstStyle/>
          <a:p>
            <a:r>
              <a:rPr lang="de-DE" dirty="0"/>
              <a:t>Data Science und maschinelles Lernen – Projektpräsentation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293C48F-D82C-4CFB-A17B-CF44A454EC9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3008" y1="55957" x2="33008" y2="55957"/>
                        <a14:foregroundMark x1="51270" y1="31445" x2="51270" y2="31445"/>
                        <a14:foregroundMark x1="38574" y1="23828" x2="38574" y2="23828"/>
                        <a14:foregroundMark x1="49805" y1="21875" x2="49805" y2="21875"/>
                        <a14:foregroundMark x1="66016" y1="22461" x2="66016" y2="22461"/>
                        <a14:backgroundMark x1="42578" y1="33008" x2="42578" y2="33008"/>
                        <a14:backgroundMark x1="43164" y1="36816" x2="43164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204" y="1"/>
            <a:ext cx="722793" cy="722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96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>
            <a:extLst>
              <a:ext uri="{FF2B5EF4-FFF2-40B4-BE49-F238E27FC236}">
                <a16:creationId xmlns:a16="http://schemas.microsoft.com/office/drawing/2014/main" id="{B5133D5C-29C8-4D6D-AB7B-3644B2023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" y="1"/>
            <a:ext cx="4038598" cy="722793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characteristics</a:t>
            </a:r>
            <a:endParaRPr lang="de-DE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1AE36F70-F44F-42F9-BB37-42CBE9852B91}"/>
              </a:ext>
            </a:extLst>
          </p:cNvPr>
          <p:cNvSpPr txBox="1">
            <a:spLocks/>
          </p:cNvSpPr>
          <p:nvPr/>
        </p:nvSpPr>
        <p:spPr>
          <a:xfrm>
            <a:off x="0" y="635379"/>
            <a:ext cx="4038598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30000"/>
                </a:srgbClr>
              </a:gs>
              <a:gs pos="100000">
                <a:srgbClr val="F8B859">
                  <a:alpha val="0"/>
                </a:srgbClr>
              </a:gs>
            </a:gsLst>
            <a:lin ang="0" scaled="0"/>
          </a:gra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C3C32A87-855E-442B-A6B4-1C7EB2D7DF12}"/>
              </a:ext>
            </a:extLst>
          </p:cNvPr>
          <p:cNvSpPr txBox="1">
            <a:spLocks/>
          </p:cNvSpPr>
          <p:nvPr/>
        </p:nvSpPr>
        <p:spPr>
          <a:xfrm>
            <a:off x="-1" y="6644886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0" scaled="1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AA0995B8-3EAD-4DE2-9979-39E5A8E44E20}"/>
              </a:ext>
            </a:extLst>
          </p:cNvPr>
          <p:cNvSpPr txBox="1">
            <a:spLocks/>
          </p:cNvSpPr>
          <p:nvPr/>
        </p:nvSpPr>
        <p:spPr>
          <a:xfrm>
            <a:off x="8872540" y="6645600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8DFA4C8F-2CFE-4CF4-A193-EE4286C06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2323"/>
            <a:ext cx="12192000" cy="365125"/>
          </a:xfrm>
        </p:spPr>
        <p:txBody>
          <a:bodyPr/>
          <a:lstStyle/>
          <a:p>
            <a:r>
              <a:rPr lang="de-DE" dirty="0"/>
              <a:t>Data Science und maschinelles Lernen – Projektpräsentation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8DF19AE0-E30C-4C25-B1E2-6A65E39ECFA4}"/>
              </a:ext>
            </a:extLst>
          </p:cNvPr>
          <p:cNvSpPr txBox="1">
            <a:spLocks/>
          </p:cNvSpPr>
          <p:nvPr/>
        </p:nvSpPr>
        <p:spPr>
          <a:xfrm>
            <a:off x="263525" y="1191515"/>
            <a:ext cx="5832475" cy="541241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/>
              <a:t>Vorgegebene Informationen</a:t>
            </a:r>
          </a:p>
          <a:p>
            <a:pPr algn="l"/>
            <a:endParaRPr lang="de-DE" sz="2400" dirty="0"/>
          </a:p>
          <a:p>
            <a:pPr algn="l"/>
            <a:endParaRPr lang="de-DE" sz="2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Datum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>
                <a:latin typeface="+mj-lt"/>
              </a:rPr>
              <a:t>Umsatz pro WG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>
                <a:latin typeface="+mj-lt"/>
              </a:rPr>
              <a:t>Bewölkung</a:t>
            </a:r>
            <a:endParaRPr lang="de-DE" sz="20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>
                <a:latin typeface="+mj-lt"/>
              </a:rPr>
              <a:t>Wettercodes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Daten Kieler Woche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Windgeschwindigkeit</a:t>
            </a:r>
            <a:endParaRPr lang="de-DE" sz="2400" dirty="0"/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AC187EB5-D0EC-4CE4-BF89-48F23C056FB6}"/>
              </a:ext>
            </a:extLst>
          </p:cNvPr>
          <p:cNvSpPr txBox="1">
            <a:spLocks/>
          </p:cNvSpPr>
          <p:nvPr/>
        </p:nvSpPr>
        <p:spPr>
          <a:xfrm>
            <a:off x="6096000" y="1191514"/>
            <a:ext cx="5832475" cy="5412428"/>
          </a:xfrm>
          <a:prstGeom prst="rect">
            <a:avLst/>
          </a:prstGeom>
        </p:spPr>
        <p:txBody>
          <a:bodyPr vert="horz" lIns="91440" tIns="45720" rIns="91440" bIns="45720" numCol="2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de-DE" sz="2400" dirty="0"/>
          </a:p>
          <a:p>
            <a:pPr algn="l"/>
            <a:endParaRPr lang="de-DE" sz="2400" dirty="0"/>
          </a:p>
          <a:p>
            <a:pPr algn="l"/>
            <a:r>
              <a:rPr lang="de-DE" sz="2400" dirty="0"/>
              <a:t>Kategorielle Variablen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Ferientage in SH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Feiertage in SH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Heimspiele des THW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Kieler Umschlag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Weihnachtsmarkt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Regentage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Schneetage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Wochentage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Wochenende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Jahreszeit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DE" sz="2400" dirty="0"/>
          </a:p>
          <a:p>
            <a:pPr algn="l"/>
            <a:endParaRPr lang="de-DE" sz="2400" dirty="0"/>
          </a:p>
          <a:p>
            <a:pPr algn="l"/>
            <a:endParaRPr lang="de-DE" sz="2400" dirty="0"/>
          </a:p>
          <a:p>
            <a:pPr algn="l"/>
            <a:endParaRPr lang="de-DE" sz="2400" dirty="0"/>
          </a:p>
          <a:p>
            <a:pPr algn="l"/>
            <a:endParaRPr lang="de-DE" sz="2400" dirty="0"/>
          </a:p>
          <a:p>
            <a:pPr algn="l"/>
            <a:endParaRPr lang="de-DE" sz="2400" dirty="0"/>
          </a:p>
          <a:p>
            <a:pPr algn="l"/>
            <a:r>
              <a:rPr lang="de-DE" sz="2400" dirty="0"/>
              <a:t>Numerische Variablen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2000" dirty="0"/>
              <a:t>Verbraucherpreisindex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DE" sz="2400" b="1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40DBF92-75B5-4208-B420-2FBB5E5E09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008" y1="55957" x2="33008" y2="55957"/>
                        <a14:foregroundMark x1="51270" y1="31445" x2="51270" y2="31445"/>
                        <a14:foregroundMark x1="38574" y1="23828" x2="38574" y2="23828"/>
                        <a14:foregroundMark x1="49805" y1="21875" x2="49805" y2="21875"/>
                        <a14:foregroundMark x1="66016" y1="22461" x2="66016" y2="22461"/>
                        <a14:backgroundMark x1="42578" y1="33008" x2="42578" y2="33008"/>
                        <a14:backgroundMark x1="43164" y1="36816" x2="43164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204" y="1"/>
            <a:ext cx="722793" cy="722793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478B9A5E-941C-4DFA-A7F1-BE3143BDB9E6}"/>
              </a:ext>
            </a:extLst>
          </p:cNvPr>
          <p:cNvSpPr txBox="1">
            <a:spLocks/>
          </p:cNvSpPr>
          <p:nvPr/>
        </p:nvSpPr>
        <p:spPr>
          <a:xfrm>
            <a:off x="6096000" y="1191513"/>
            <a:ext cx="5832475" cy="541241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/>
              <a:t>Selbst erstellte Variablen</a:t>
            </a:r>
          </a:p>
        </p:txBody>
      </p:sp>
      <p:sp>
        <p:nvSpPr>
          <p:cNvPr id="2" name="Pfeil: nach rechts 1">
            <a:extLst>
              <a:ext uri="{FF2B5EF4-FFF2-40B4-BE49-F238E27FC236}">
                <a16:creationId xmlns:a16="http://schemas.microsoft.com/office/drawing/2014/main" id="{B6CE8276-286D-4D04-A589-68AF97B9C8A5}"/>
              </a:ext>
            </a:extLst>
          </p:cNvPr>
          <p:cNvSpPr/>
          <p:nvPr/>
        </p:nvSpPr>
        <p:spPr>
          <a:xfrm>
            <a:off x="4617720" y="2720340"/>
            <a:ext cx="1013460" cy="365125"/>
          </a:xfrm>
          <a:prstGeom prst="rightArrow">
            <a:avLst/>
          </a:prstGeom>
          <a:solidFill>
            <a:srgbClr val="F8B859">
              <a:alpha val="60000"/>
            </a:srgbClr>
          </a:solidFill>
          <a:ln>
            <a:solidFill>
              <a:srgbClr val="A53B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BA5197B-781C-4C4C-875A-FF651B577336}"/>
              </a:ext>
            </a:extLst>
          </p:cNvPr>
          <p:cNvSpPr/>
          <p:nvPr/>
        </p:nvSpPr>
        <p:spPr>
          <a:xfrm>
            <a:off x="-320040" y="-274320"/>
            <a:ext cx="12984480" cy="7475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4970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8" grpId="0"/>
      <p:bldP spid="10" grpId="0"/>
      <p:bldP spid="2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>
            <a:extLst>
              <a:ext uri="{FF2B5EF4-FFF2-40B4-BE49-F238E27FC236}">
                <a16:creationId xmlns:a16="http://schemas.microsoft.com/office/drawing/2014/main" id="{B5133D5C-29C8-4D6D-AB7B-3644B2023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" y="1"/>
            <a:ext cx="4593598" cy="722793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Verbraucherpreisindex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599BD53D-B4B1-48F2-9DD3-2C59F26B545A}"/>
              </a:ext>
            </a:extLst>
          </p:cNvPr>
          <p:cNvSpPr txBox="1">
            <a:spLocks/>
          </p:cNvSpPr>
          <p:nvPr/>
        </p:nvSpPr>
        <p:spPr>
          <a:xfrm>
            <a:off x="0" y="635379"/>
            <a:ext cx="4593598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30000"/>
                </a:srgbClr>
              </a:gs>
              <a:gs pos="100000">
                <a:srgbClr val="F8B859">
                  <a:alpha val="0"/>
                </a:srgbClr>
              </a:gs>
            </a:gsLst>
            <a:lin ang="0" scaled="0"/>
          </a:gra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FC7AF35-ED71-406C-BA83-491C61CCFB64}"/>
              </a:ext>
            </a:extLst>
          </p:cNvPr>
          <p:cNvSpPr txBox="1">
            <a:spLocks/>
          </p:cNvSpPr>
          <p:nvPr/>
        </p:nvSpPr>
        <p:spPr>
          <a:xfrm>
            <a:off x="-1" y="6644886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0" scaled="1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945182A2-1731-4F23-837B-A8A09CA217E7}"/>
              </a:ext>
            </a:extLst>
          </p:cNvPr>
          <p:cNvSpPr txBox="1">
            <a:spLocks/>
          </p:cNvSpPr>
          <p:nvPr/>
        </p:nvSpPr>
        <p:spPr>
          <a:xfrm>
            <a:off x="8872540" y="6645600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7" name="Fußzeilenplatzhalter 4">
            <a:extLst>
              <a:ext uri="{FF2B5EF4-FFF2-40B4-BE49-F238E27FC236}">
                <a16:creationId xmlns:a16="http://schemas.microsoft.com/office/drawing/2014/main" id="{05F615BE-E931-47D0-936E-86E97696A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2323"/>
            <a:ext cx="12192000" cy="365125"/>
          </a:xfrm>
        </p:spPr>
        <p:txBody>
          <a:bodyPr/>
          <a:lstStyle/>
          <a:p>
            <a:r>
              <a:rPr lang="de-DE" dirty="0"/>
              <a:t>Data Science und maschinelles Lernen – Projektpräsentation</a:t>
            </a:r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20E9B159-E465-4EDE-BD65-1A7990CF3E5E}"/>
              </a:ext>
            </a:extLst>
          </p:cNvPr>
          <p:cNvSpPr txBox="1">
            <a:spLocks/>
          </p:cNvSpPr>
          <p:nvPr/>
        </p:nvSpPr>
        <p:spPr>
          <a:xfrm>
            <a:off x="263526" y="1191515"/>
            <a:ext cx="4041596" cy="541241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/>
              <a:t>Gibt an: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 dirty="0"/>
              <a:t>Monatliche, durchschnittliche Preisentwicklung aller Waren und Dienstleistungen, die von privaten Haushalten für Konsumzwecke gekauft werden</a:t>
            </a:r>
          </a:p>
          <a:p>
            <a:pPr algn="l"/>
            <a:endParaRPr lang="de-DE" sz="2000" dirty="0"/>
          </a:p>
          <a:p>
            <a:pPr algn="l"/>
            <a:r>
              <a:rPr lang="de-DE" sz="2400" dirty="0"/>
              <a:t>Für unsere Daten: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 dirty="0"/>
              <a:t>Keine Normalverteilung und hohe Varianz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 dirty="0"/>
              <a:t>Berechnung der Konfidenzintervalle des Medians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4DC283D-C061-4026-862C-CA38D31353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008" y1="55957" x2="33008" y2="55957"/>
                        <a14:foregroundMark x1="51270" y1="31445" x2="51270" y2="31445"/>
                        <a14:foregroundMark x1="38574" y1="23828" x2="38574" y2="23828"/>
                        <a14:foregroundMark x1="49805" y1="21875" x2="49805" y2="21875"/>
                        <a14:foregroundMark x1="66016" y1="22461" x2="66016" y2="22461"/>
                        <a14:backgroundMark x1="42578" y1="33008" x2="42578" y2="33008"/>
                        <a14:backgroundMark x1="43164" y1="36816" x2="43164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204" y="1"/>
            <a:ext cx="722793" cy="72279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FD5F832-3E81-46CC-AE95-E508DF604D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122" y="1191515"/>
            <a:ext cx="7623352" cy="485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362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>
            <a:extLst>
              <a:ext uri="{FF2B5EF4-FFF2-40B4-BE49-F238E27FC236}">
                <a16:creationId xmlns:a16="http://schemas.microsoft.com/office/drawing/2014/main" id="{B5133D5C-29C8-4D6D-AB7B-3644B2023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" y="1"/>
            <a:ext cx="1676397" cy="722793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Regen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1ACB23B-448B-4628-B9D7-3667F0AFF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236" y="1188305"/>
            <a:ext cx="6576238" cy="5277228"/>
          </a:xfrm>
          <a:prstGeom prst="rect">
            <a:avLst/>
          </a:prstGeom>
        </p:spPr>
      </p:pic>
      <p:sp>
        <p:nvSpPr>
          <p:cNvPr id="12" name="Titel 1">
            <a:extLst>
              <a:ext uri="{FF2B5EF4-FFF2-40B4-BE49-F238E27FC236}">
                <a16:creationId xmlns:a16="http://schemas.microsoft.com/office/drawing/2014/main" id="{177303E6-FBF9-4B5F-B20F-E1B8A5A0BB9F}"/>
              </a:ext>
            </a:extLst>
          </p:cNvPr>
          <p:cNvSpPr txBox="1">
            <a:spLocks/>
          </p:cNvSpPr>
          <p:nvPr/>
        </p:nvSpPr>
        <p:spPr>
          <a:xfrm>
            <a:off x="0" y="635379"/>
            <a:ext cx="1676397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30000"/>
                </a:srgbClr>
              </a:gs>
              <a:gs pos="100000">
                <a:srgbClr val="F8B859">
                  <a:alpha val="0"/>
                </a:srgbClr>
              </a:gs>
            </a:gsLst>
            <a:lin ang="0" scaled="0"/>
          </a:gra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5AAAD76D-BF2D-4F3A-8E06-5B0DE492E706}"/>
              </a:ext>
            </a:extLst>
          </p:cNvPr>
          <p:cNvSpPr txBox="1">
            <a:spLocks/>
          </p:cNvSpPr>
          <p:nvPr/>
        </p:nvSpPr>
        <p:spPr>
          <a:xfrm>
            <a:off x="-1" y="6644886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0" scaled="1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A9A640AE-E0F2-4B71-BAF8-C9B97135F52B}"/>
              </a:ext>
            </a:extLst>
          </p:cNvPr>
          <p:cNvSpPr txBox="1">
            <a:spLocks/>
          </p:cNvSpPr>
          <p:nvPr/>
        </p:nvSpPr>
        <p:spPr>
          <a:xfrm>
            <a:off x="8872540" y="6645600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9" name="Fußzeilenplatzhalter 4">
            <a:extLst>
              <a:ext uri="{FF2B5EF4-FFF2-40B4-BE49-F238E27FC236}">
                <a16:creationId xmlns:a16="http://schemas.microsoft.com/office/drawing/2014/main" id="{471C0D10-A812-43A4-8C66-5E579129F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2323"/>
            <a:ext cx="12192000" cy="365125"/>
          </a:xfrm>
        </p:spPr>
        <p:txBody>
          <a:bodyPr/>
          <a:lstStyle/>
          <a:p>
            <a:r>
              <a:rPr lang="de-DE" dirty="0"/>
              <a:t>Data Science und maschinelles Lernen – Projektpräsentation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CB5A2E49-29FA-4188-87A6-99C0B52F78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3008" y1="55957" x2="33008" y2="55957"/>
                        <a14:foregroundMark x1="51270" y1="31445" x2="51270" y2="31445"/>
                        <a14:foregroundMark x1="38574" y1="23828" x2="38574" y2="23828"/>
                        <a14:foregroundMark x1="49805" y1="21875" x2="49805" y2="21875"/>
                        <a14:foregroundMark x1="66016" y1="22461" x2="66016" y2="22461"/>
                        <a14:backgroundMark x1="42578" y1="33008" x2="42578" y2="33008"/>
                        <a14:backgroundMark x1="43164" y1="36816" x2="43164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204" y="1"/>
            <a:ext cx="722793" cy="722793"/>
          </a:xfrm>
          <a:prstGeom prst="rect">
            <a:avLst/>
          </a:prstGeom>
        </p:spPr>
      </p:pic>
      <p:sp>
        <p:nvSpPr>
          <p:cNvPr id="23" name="Titel 1">
            <a:extLst>
              <a:ext uri="{FF2B5EF4-FFF2-40B4-BE49-F238E27FC236}">
                <a16:creationId xmlns:a16="http://schemas.microsoft.com/office/drawing/2014/main" id="{21B87A72-28EC-4035-B088-70C8CAAC379D}"/>
              </a:ext>
            </a:extLst>
          </p:cNvPr>
          <p:cNvSpPr txBox="1">
            <a:spLocks/>
          </p:cNvSpPr>
          <p:nvPr/>
        </p:nvSpPr>
        <p:spPr>
          <a:xfrm>
            <a:off x="263526" y="1191515"/>
            <a:ext cx="5017134" cy="541241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/>
              <a:t>Indikator ob Menschen bei Regen drinnen bleiben und weniger kaufen</a:t>
            </a:r>
          </a:p>
          <a:p>
            <a:pPr algn="l"/>
            <a:endParaRPr lang="de-DE" sz="2400" dirty="0"/>
          </a:p>
          <a:p>
            <a:pPr algn="l"/>
            <a:endParaRPr lang="de-DE" sz="2400" dirty="0"/>
          </a:p>
          <a:p>
            <a:pPr algn="l"/>
            <a:r>
              <a:rPr lang="de-DE" sz="2400" dirty="0"/>
              <a:t>Regenfreie Tage: 54,4 % [53,5%; 55,4%]</a:t>
            </a:r>
          </a:p>
          <a:p>
            <a:pPr algn="l"/>
            <a:r>
              <a:rPr lang="de-DE" sz="2400" dirty="0"/>
              <a:t>Regentage: 45,6 % [44,6%; 46,5 %]</a:t>
            </a:r>
          </a:p>
        </p:txBody>
      </p:sp>
    </p:spTree>
    <p:extLst>
      <p:ext uri="{BB962C8B-B14F-4D97-AF65-F5344CB8AC3E}">
        <p14:creationId xmlns:p14="http://schemas.microsoft.com/office/powerpoint/2010/main" val="936696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C0516E91-3BFD-435F-AAB3-79AF20A79741}"/>
              </a:ext>
            </a:extLst>
          </p:cNvPr>
          <p:cNvSpPr/>
          <p:nvPr/>
        </p:nvSpPr>
        <p:spPr>
          <a:xfrm>
            <a:off x="263525" y="3683637"/>
            <a:ext cx="11494135" cy="1680845"/>
          </a:xfrm>
          <a:prstGeom prst="roundRect">
            <a:avLst>
              <a:gd name="adj" fmla="val 12587"/>
            </a:avLst>
          </a:prstGeom>
          <a:solidFill>
            <a:srgbClr val="F8B859">
              <a:alpha val="20000"/>
            </a:srgbClr>
          </a:solidFill>
          <a:ln>
            <a:solidFill>
              <a:srgbClr val="A53B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B5133D5C-29C8-4D6D-AB7B-3644B2023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" y="1"/>
            <a:ext cx="3246117" cy="722793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Baseline Model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3065C319-5200-407E-878C-7CC45776519A}"/>
              </a:ext>
            </a:extLst>
          </p:cNvPr>
          <p:cNvSpPr txBox="1">
            <a:spLocks/>
          </p:cNvSpPr>
          <p:nvPr/>
        </p:nvSpPr>
        <p:spPr>
          <a:xfrm>
            <a:off x="0" y="635379"/>
            <a:ext cx="3319462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30000"/>
                </a:srgbClr>
              </a:gs>
              <a:gs pos="100000">
                <a:srgbClr val="F8B859">
                  <a:alpha val="0"/>
                </a:srgbClr>
              </a:gs>
            </a:gsLst>
            <a:lin ang="0" scaled="0"/>
          </a:gra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1C2FF6B-569D-482C-96D9-1219DB66D198}"/>
              </a:ext>
            </a:extLst>
          </p:cNvPr>
          <p:cNvSpPr txBox="1">
            <a:spLocks/>
          </p:cNvSpPr>
          <p:nvPr/>
        </p:nvSpPr>
        <p:spPr>
          <a:xfrm>
            <a:off x="-1" y="6644886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0" scaled="1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7D86959-DF4B-49CC-B766-C35D346062F3}"/>
              </a:ext>
            </a:extLst>
          </p:cNvPr>
          <p:cNvSpPr txBox="1">
            <a:spLocks/>
          </p:cNvSpPr>
          <p:nvPr/>
        </p:nvSpPr>
        <p:spPr>
          <a:xfrm>
            <a:off x="8872540" y="6645600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99BEB2C0-3CA2-45DC-B573-2B2CCFE4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2323"/>
            <a:ext cx="12192000" cy="365125"/>
          </a:xfrm>
        </p:spPr>
        <p:txBody>
          <a:bodyPr/>
          <a:lstStyle/>
          <a:p>
            <a:r>
              <a:rPr lang="de-DE" dirty="0"/>
              <a:t>Data Science und maschinelles Lernen – Projektpräsentation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21375D2-078E-475C-8853-9C8BEACEACC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008" y1="55957" x2="33008" y2="55957"/>
                        <a14:foregroundMark x1="51270" y1="31445" x2="51270" y2="31445"/>
                        <a14:foregroundMark x1="38574" y1="23828" x2="38574" y2="23828"/>
                        <a14:foregroundMark x1="49805" y1="21875" x2="49805" y2="21875"/>
                        <a14:foregroundMark x1="66016" y1="22461" x2="66016" y2="22461"/>
                        <a14:backgroundMark x1="42578" y1="33008" x2="42578" y2="33008"/>
                        <a14:backgroundMark x1="43164" y1="36816" x2="43164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204" y="1"/>
            <a:ext cx="722793" cy="722793"/>
          </a:xfrm>
          <a:prstGeom prst="rect">
            <a:avLst/>
          </a:prstGeom>
        </p:spPr>
      </p:pic>
      <p:sp>
        <p:nvSpPr>
          <p:cNvPr id="17" name="Titel 1">
            <a:extLst>
              <a:ext uri="{FF2B5EF4-FFF2-40B4-BE49-F238E27FC236}">
                <a16:creationId xmlns:a16="http://schemas.microsoft.com/office/drawing/2014/main" id="{91BE5E1B-2899-4B56-B5AE-5686C2BF092F}"/>
              </a:ext>
            </a:extLst>
          </p:cNvPr>
          <p:cNvSpPr txBox="1">
            <a:spLocks/>
          </p:cNvSpPr>
          <p:nvPr/>
        </p:nvSpPr>
        <p:spPr>
          <a:xfrm>
            <a:off x="263526" y="1191515"/>
            <a:ext cx="11501754" cy="541241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/>
              <a:t>Random Forest Modell</a:t>
            </a:r>
          </a:p>
          <a:p>
            <a:pPr algn="l"/>
            <a:r>
              <a:rPr lang="de-DE" sz="2400" dirty="0"/>
              <a:t>Warengruppe, Temperatur, Wochentag, Verbraucherpreisindex, Ferien, Wochenende, Feiertage, Jahreszeit, Windgeschwindigkeit und Wettercode</a:t>
            </a:r>
          </a:p>
          <a:p>
            <a:pPr algn="l"/>
            <a:endParaRPr lang="de-DE" sz="2400" dirty="0"/>
          </a:p>
          <a:p>
            <a:pPr algn="l"/>
            <a:endParaRPr lang="de-DE" sz="2400" dirty="0"/>
          </a:p>
          <a:p>
            <a:pPr algn="l"/>
            <a:endParaRPr lang="de-DE" sz="2400" dirty="0"/>
          </a:p>
          <a:p>
            <a:pPr algn="l"/>
            <a:r>
              <a:rPr lang="de-DE" sz="2400" dirty="0"/>
              <a:t>Modellgleichung:</a:t>
            </a:r>
          </a:p>
          <a:p>
            <a:pPr algn="l"/>
            <a:endParaRPr lang="de-DE" sz="2400" dirty="0"/>
          </a:p>
          <a:p>
            <a:pPr algn="l"/>
            <a:r>
              <a:rPr lang="de-DE" sz="2400" dirty="0"/>
              <a:t>mod3 = </a:t>
            </a:r>
            <a:r>
              <a:rPr lang="de-DE" sz="2400" dirty="0" err="1"/>
              <a:t>smf.ols</a:t>
            </a:r>
            <a:r>
              <a:rPr lang="de-DE" sz="2400" dirty="0"/>
              <a:t>(</a:t>
            </a:r>
            <a:r>
              <a:rPr lang="de-DE" sz="2400" dirty="0">
                <a:solidFill>
                  <a:srgbClr val="A53B20"/>
                </a:solidFill>
              </a:rPr>
              <a:t>'Umsatz ~ C(Warengruppe)*C(Temperatur) + C(Warengruppe)*C(</a:t>
            </a:r>
            <a:r>
              <a:rPr lang="de-DE" sz="2400" dirty="0" err="1">
                <a:solidFill>
                  <a:srgbClr val="A53B20"/>
                </a:solidFill>
              </a:rPr>
              <a:t>Jahreszeit_FSHW</a:t>
            </a:r>
            <a:r>
              <a:rPr lang="de-DE" sz="2400" dirty="0">
                <a:solidFill>
                  <a:srgbClr val="A53B20"/>
                </a:solidFill>
              </a:rPr>
              <a:t>)+ C(</a:t>
            </a:r>
            <a:r>
              <a:rPr lang="de-DE" sz="2400" dirty="0" err="1">
                <a:solidFill>
                  <a:srgbClr val="A53B20"/>
                </a:solidFill>
              </a:rPr>
              <a:t>Wochentag_MDMDFSS</a:t>
            </a:r>
            <a:r>
              <a:rPr lang="de-DE" sz="2400" dirty="0">
                <a:solidFill>
                  <a:srgbClr val="A53B20"/>
                </a:solidFill>
              </a:rPr>
              <a:t>) + C(Verbraucherpreisindex) + C(</a:t>
            </a:r>
            <a:r>
              <a:rPr lang="de-DE" sz="2400" dirty="0" err="1">
                <a:solidFill>
                  <a:srgbClr val="A53B20"/>
                </a:solidFill>
              </a:rPr>
              <a:t>FerienSH</a:t>
            </a:r>
            <a:r>
              <a:rPr lang="de-DE" sz="2400" dirty="0">
                <a:solidFill>
                  <a:srgbClr val="A53B20"/>
                </a:solidFill>
              </a:rPr>
              <a:t>) + C(Wochenende)+ C(Feiertag)+ C(</a:t>
            </a:r>
            <a:r>
              <a:rPr lang="de-DE" sz="2400" dirty="0" err="1">
                <a:solidFill>
                  <a:srgbClr val="A53B20"/>
                </a:solidFill>
              </a:rPr>
              <a:t>Jahreszeit_FSHW</a:t>
            </a:r>
            <a:r>
              <a:rPr lang="de-DE" sz="2400" dirty="0">
                <a:solidFill>
                  <a:srgbClr val="A53B20"/>
                </a:solidFill>
              </a:rPr>
              <a:t>) + C(Windgeschwindigkeit)+ C(Wettercode)'</a:t>
            </a:r>
            <a:r>
              <a:rPr lang="de-DE" sz="2400" dirty="0"/>
              <a:t>, </a:t>
            </a:r>
            <a:r>
              <a:rPr lang="de-DE" sz="2400" dirty="0" err="1"/>
              <a:t>data</a:t>
            </a:r>
            <a:r>
              <a:rPr lang="de-DE" sz="2400" dirty="0"/>
              <a:t>=</a:t>
            </a:r>
            <a:r>
              <a:rPr lang="de-DE" sz="2400" dirty="0" err="1"/>
              <a:t>train_data</a:t>
            </a:r>
            <a:r>
              <a:rPr lang="de-DE" sz="2400" dirty="0"/>
              <a:t>).fit()</a:t>
            </a:r>
          </a:p>
          <a:p>
            <a:pPr algn="l"/>
            <a:endParaRPr lang="de-DE" sz="2400" dirty="0"/>
          </a:p>
          <a:p>
            <a:pPr algn="l"/>
            <a:endParaRPr lang="de-DE" sz="2400" dirty="0"/>
          </a:p>
          <a:p>
            <a:pPr algn="l"/>
            <a:r>
              <a:rPr lang="de-DE" sz="2400" dirty="0"/>
              <a:t>Adj. R-</a:t>
            </a:r>
            <a:r>
              <a:rPr lang="de-DE" sz="2400" dirty="0" err="1"/>
              <a:t>squared</a:t>
            </a:r>
            <a:r>
              <a:rPr lang="de-DE" sz="2400" dirty="0"/>
              <a:t>: 0.809</a:t>
            </a:r>
          </a:p>
        </p:txBody>
      </p:sp>
      <p:sp>
        <p:nvSpPr>
          <p:cNvPr id="19" name="Pfeil: nach rechts 18">
            <a:extLst>
              <a:ext uri="{FF2B5EF4-FFF2-40B4-BE49-F238E27FC236}">
                <a16:creationId xmlns:a16="http://schemas.microsoft.com/office/drawing/2014/main" id="{79086603-6657-4590-AEA6-51E66799436D}"/>
              </a:ext>
            </a:extLst>
          </p:cNvPr>
          <p:cNvSpPr/>
          <p:nvPr/>
        </p:nvSpPr>
        <p:spPr>
          <a:xfrm rot="5400000">
            <a:off x="5507672" y="2796541"/>
            <a:ext cx="1013460" cy="365125"/>
          </a:xfrm>
          <a:prstGeom prst="rightArrow">
            <a:avLst/>
          </a:prstGeom>
          <a:solidFill>
            <a:srgbClr val="F8B859">
              <a:alpha val="60000"/>
            </a:srgbClr>
          </a:solidFill>
          <a:ln>
            <a:solidFill>
              <a:srgbClr val="A53B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0859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8C22E28C-C8B4-4528-AA12-F70FE7581FBE}"/>
              </a:ext>
            </a:extLst>
          </p:cNvPr>
          <p:cNvSpPr/>
          <p:nvPr/>
        </p:nvSpPr>
        <p:spPr>
          <a:xfrm>
            <a:off x="263525" y="1141724"/>
            <a:ext cx="4895215" cy="4009397"/>
          </a:xfrm>
          <a:prstGeom prst="roundRect">
            <a:avLst>
              <a:gd name="adj" fmla="val 6024"/>
            </a:avLst>
          </a:prstGeom>
          <a:solidFill>
            <a:srgbClr val="F8B859">
              <a:alpha val="20000"/>
            </a:srgbClr>
          </a:solidFill>
          <a:ln>
            <a:solidFill>
              <a:srgbClr val="A53B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B5133D5C-29C8-4D6D-AB7B-3644B2023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" y="1"/>
            <a:ext cx="4655817" cy="722793"/>
          </a:xfrm>
        </p:spPr>
        <p:txBody>
          <a:bodyPr>
            <a:normAutofit fontScale="90000"/>
          </a:bodyPr>
          <a:lstStyle/>
          <a:p>
            <a:pPr algn="ctr"/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Neural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Network Definition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2EC433D-0795-478D-9E09-AC4B90EE8175}"/>
              </a:ext>
            </a:extLst>
          </p:cNvPr>
          <p:cNvSpPr txBox="1">
            <a:spLocks/>
          </p:cNvSpPr>
          <p:nvPr/>
        </p:nvSpPr>
        <p:spPr>
          <a:xfrm>
            <a:off x="-1" y="635379"/>
            <a:ext cx="4716777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30000"/>
                </a:srgbClr>
              </a:gs>
              <a:gs pos="100000">
                <a:srgbClr val="F8B859">
                  <a:alpha val="0"/>
                </a:srgbClr>
              </a:gs>
            </a:gsLst>
            <a:lin ang="0" scaled="0"/>
          </a:gra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03DF86A7-A382-4347-BC69-A24D7BDA37E0}"/>
              </a:ext>
            </a:extLst>
          </p:cNvPr>
          <p:cNvSpPr txBox="1">
            <a:spLocks/>
          </p:cNvSpPr>
          <p:nvPr/>
        </p:nvSpPr>
        <p:spPr>
          <a:xfrm>
            <a:off x="-1" y="6644886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0" scaled="1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F8F1FC22-C8DC-466C-8E24-6CC6AAA6042D}"/>
              </a:ext>
            </a:extLst>
          </p:cNvPr>
          <p:cNvSpPr txBox="1">
            <a:spLocks/>
          </p:cNvSpPr>
          <p:nvPr/>
        </p:nvSpPr>
        <p:spPr>
          <a:xfrm>
            <a:off x="8872540" y="6645600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D7C41DE9-3DB6-4F57-BA7F-D25F19ACF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2323"/>
            <a:ext cx="12192000" cy="365125"/>
          </a:xfrm>
        </p:spPr>
        <p:txBody>
          <a:bodyPr/>
          <a:lstStyle/>
          <a:p>
            <a:r>
              <a:rPr lang="de-DE" dirty="0"/>
              <a:t>Data Science und maschinelles Lernen – Projektpräsentation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4E3ADD6-8578-48E1-ABFD-6F9B4FA3D4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008" y1="55957" x2="33008" y2="55957"/>
                        <a14:foregroundMark x1="51270" y1="31445" x2="51270" y2="31445"/>
                        <a14:foregroundMark x1="38574" y1="23828" x2="38574" y2="23828"/>
                        <a14:foregroundMark x1="49805" y1="21875" x2="49805" y2="21875"/>
                        <a14:foregroundMark x1="66016" y1="22461" x2="66016" y2="22461"/>
                        <a14:backgroundMark x1="42578" y1="33008" x2="42578" y2="33008"/>
                        <a14:backgroundMark x1="43164" y1="36816" x2="43164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204" y="1"/>
            <a:ext cx="722793" cy="722793"/>
          </a:xfrm>
          <a:prstGeom prst="rect">
            <a:avLst/>
          </a:prstGeom>
        </p:spPr>
      </p:pic>
      <p:sp>
        <p:nvSpPr>
          <p:cNvPr id="17" name="Titel 1">
            <a:extLst>
              <a:ext uri="{FF2B5EF4-FFF2-40B4-BE49-F238E27FC236}">
                <a16:creationId xmlns:a16="http://schemas.microsoft.com/office/drawing/2014/main" id="{48D06A65-7CB2-42C3-9276-1628A7540EA9}"/>
              </a:ext>
            </a:extLst>
          </p:cNvPr>
          <p:cNvSpPr txBox="1">
            <a:spLocks/>
          </p:cNvSpPr>
          <p:nvPr/>
        </p:nvSpPr>
        <p:spPr>
          <a:xfrm>
            <a:off x="263526" y="1191515"/>
            <a:ext cx="5017134" cy="541241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 err="1"/>
              <a:t>model</a:t>
            </a:r>
            <a:r>
              <a:rPr lang="de-DE" sz="2400" dirty="0"/>
              <a:t> = </a:t>
            </a:r>
            <a:r>
              <a:rPr lang="de-DE" sz="2400" dirty="0" err="1"/>
              <a:t>Sequential</a:t>
            </a:r>
            <a:r>
              <a:rPr lang="de-DE" sz="2400" dirty="0"/>
              <a:t>([</a:t>
            </a:r>
          </a:p>
          <a:p>
            <a:pPr algn="l"/>
            <a:r>
              <a:rPr lang="de-DE" sz="2400" dirty="0"/>
              <a:t>       </a:t>
            </a:r>
            <a:r>
              <a:rPr lang="de-DE" sz="2400" dirty="0" err="1"/>
              <a:t>InputLayer</a:t>
            </a:r>
            <a:r>
              <a:rPr lang="de-DE" sz="2400" dirty="0"/>
              <a:t>(</a:t>
            </a:r>
            <a:r>
              <a:rPr lang="de-DE" sz="2400" dirty="0" err="1"/>
              <a:t>input_shape</a:t>
            </a:r>
            <a:r>
              <a:rPr lang="de-DE" sz="2400" dirty="0"/>
              <a:t>=(</a:t>
            </a:r>
            <a:r>
              <a:rPr lang="de-DE" sz="2400" dirty="0" err="1"/>
              <a:t>training_features.shape</a:t>
            </a:r>
            <a:r>
              <a:rPr lang="de-DE" sz="2400" dirty="0"/>
              <a:t>[1], )),</a:t>
            </a:r>
          </a:p>
          <a:p>
            <a:pPr algn="l"/>
            <a:r>
              <a:rPr lang="de-DE" sz="2400" dirty="0"/>
              <a:t>       </a:t>
            </a:r>
            <a:r>
              <a:rPr lang="de-DE" sz="2400" dirty="0" err="1"/>
              <a:t>BatchNormalization</a:t>
            </a:r>
            <a:r>
              <a:rPr lang="de-DE" sz="2400" dirty="0"/>
              <a:t>(),</a:t>
            </a:r>
          </a:p>
          <a:p>
            <a:pPr algn="l"/>
            <a:r>
              <a:rPr lang="de-DE" sz="2400" dirty="0"/>
              <a:t>       </a:t>
            </a:r>
            <a:r>
              <a:rPr lang="de-DE" sz="2400" dirty="0" err="1"/>
              <a:t>Dense</a:t>
            </a:r>
            <a:r>
              <a:rPr lang="de-DE" sz="2400" dirty="0"/>
              <a:t>(20, </a:t>
            </a:r>
            <a:r>
              <a:rPr lang="de-DE" sz="2400" dirty="0" err="1"/>
              <a:t>activation</a:t>
            </a:r>
            <a:r>
              <a:rPr lang="de-DE" sz="2400" dirty="0"/>
              <a:t>='</a:t>
            </a:r>
            <a:r>
              <a:rPr lang="de-DE" sz="2400" dirty="0" err="1"/>
              <a:t>relu</a:t>
            </a:r>
            <a:r>
              <a:rPr lang="de-DE" sz="2400" dirty="0"/>
              <a:t>'),</a:t>
            </a:r>
          </a:p>
          <a:p>
            <a:pPr algn="l"/>
            <a:r>
              <a:rPr lang="de-DE" sz="2400" dirty="0"/>
              <a:t>       Dropout(0.2),  </a:t>
            </a:r>
          </a:p>
          <a:p>
            <a:pPr algn="l"/>
            <a:r>
              <a:rPr lang="de-DE" sz="2400" dirty="0"/>
              <a:t>       </a:t>
            </a:r>
            <a:r>
              <a:rPr lang="de-DE" sz="2400" dirty="0" err="1"/>
              <a:t>Dense</a:t>
            </a:r>
            <a:r>
              <a:rPr lang="de-DE" sz="2400" dirty="0"/>
              <a:t>(10, </a:t>
            </a:r>
            <a:r>
              <a:rPr lang="de-DE" sz="2400" dirty="0" err="1"/>
              <a:t>activation</a:t>
            </a:r>
            <a:r>
              <a:rPr lang="de-DE" sz="2400" dirty="0"/>
              <a:t>='</a:t>
            </a:r>
            <a:r>
              <a:rPr lang="de-DE" sz="2400" dirty="0" err="1"/>
              <a:t>relu</a:t>
            </a:r>
            <a:r>
              <a:rPr lang="de-DE" sz="2400" dirty="0"/>
              <a:t>'),</a:t>
            </a:r>
          </a:p>
          <a:p>
            <a:pPr algn="l"/>
            <a:r>
              <a:rPr lang="de-DE" sz="2400" dirty="0"/>
              <a:t>       Dropout(0.1),  </a:t>
            </a:r>
          </a:p>
          <a:p>
            <a:pPr algn="l"/>
            <a:r>
              <a:rPr lang="de-DE" sz="2400" dirty="0"/>
              <a:t>       </a:t>
            </a:r>
            <a:r>
              <a:rPr lang="de-DE" sz="2400" dirty="0" err="1"/>
              <a:t>Dense</a:t>
            </a:r>
            <a:r>
              <a:rPr lang="de-DE" sz="2400" dirty="0"/>
              <a:t>(1)</a:t>
            </a:r>
          </a:p>
          <a:p>
            <a:pPr algn="l"/>
            <a:r>
              <a:rPr lang="de-DE" sz="2400" dirty="0"/>
              <a:t>   ])</a:t>
            </a:r>
          </a:p>
        </p:txBody>
      </p:sp>
    </p:spTree>
    <p:extLst>
      <p:ext uri="{BB962C8B-B14F-4D97-AF65-F5344CB8AC3E}">
        <p14:creationId xmlns:p14="http://schemas.microsoft.com/office/powerpoint/2010/main" val="6080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3128E12F-E6BE-49B4-9B25-84375705C437}"/>
              </a:ext>
            </a:extLst>
          </p:cNvPr>
          <p:cNvSpPr/>
          <p:nvPr/>
        </p:nvSpPr>
        <p:spPr>
          <a:xfrm>
            <a:off x="263525" y="5242151"/>
            <a:ext cx="8491855" cy="1177762"/>
          </a:xfrm>
          <a:prstGeom prst="roundRect">
            <a:avLst>
              <a:gd name="adj" fmla="val 17670"/>
            </a:avLst>
          </a:prstGeom>
          <a:solidFill>
            <a:srgbClr val="F8B859">
              <a:alpha val="20000"/>
            </a:srgbClr>
          </a:solidFill>
          <a:ln>
            <a:solidFill>
              <a:srgbClr val="A53B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B5133D5C-29C8-4D6D-AB7B-3644B2023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" y="1"/>
            <a:ext cx="4857125" cy="722793"/>
          </a:xfrm>
        </p:spPr>
        <p:txBody>
          <a:bodyPr>
            <a:normAutofit fontScale="90000"/>
          </a:bodyPr>
          <a:lstStyle/>
          <a:p>
            <a:pPr algn="ctr"/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Neural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Network Evaluation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DF44AE6-2A24-49D0-AA99-3B91377DE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0704" y="1131778"/>
            <a:ext cx="7043655" cy="36840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01048E1D-E80F-4E6C-AB69-223E9DF95D0F}"/>
              </a:ext>
            </a:extLst>
          </p:cNvPr>
          <p:cNvSpPr txBox="1">
            <a:spLocks/>
          </p:cNvSpPr>
          <p:nvPr/>
        </p:nvSpPr>
        <p:spPr>
          <a:xfrm>
            <a:off x="-1" y="635379"/>
            <a:ext cx="4857125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30000"/>
                </a:srgbClr>
              </a:gs>
              <a:gs pos="100000">
                <a:srgbClr val="F8B859">
                  <a:alpha val="0"/>
                </a:srgbClr>
              </a:gs>
            </a:gsLst>
            <a:lin ang="0" scaled="0"/>
          </a:gra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A413EAFA-4024-44FD-97F4-54924349CE9E}"/>
              </a:ext>
            </a:extLst>
          </p:cNvPr>
          <p:cNvSpPr txBox="1">
            <a:spLocks/>
          </p:cNvSpPr>
          <p:nvPr/>
        </p:nvSpPr>
        <p:spPr>
          <a:xfrm>
            <a:off x="-1" y="6644886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0" scaled="1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A04B9579-2C22-473A-9906-244EFB655F22}"/>
              </a:ext>
            </a:extLst>
          </p:cNvPr>
          <p:cNvSpPr txBox="1">
            <a:spLocks/>
          </p:cNvSpPr>
          <p:nvPr/>
        </p:nvSpPr>
        <p:spPr>
          <a:xfrm>
            <a:off x="8872540" y="6645600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7" name="Fußzeilenplatzhalter 4">
            <a:extLst>
              <a:ext uri="{FF2B5EF4-FFF2-40B4-BE49-F238E27FC236}">
                <a16:creationId xmlns:a16="http://schemas.microsoft.com/office/drawing/2014/main" id="{52A25C1D-DEB5-407C-9F48-381E76556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2323"/>
            <a:ext cx="12192000" cy="365125"/>
          </a:xfrm>
        </p:spPr>
        <p:txBody>
          <a:bodyPr/>
          <a:lstStyle/>
          <a:p>
            <a:r>
              <a:rPr lang="de-DE" dirty="0"/>
              <a:t>Data Science und maschinelles Lernen – Projektpräsentation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8945C280-28E5-44D7-ADF6-7EBC4E5930F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3008" y1="55957" x2="33008" y2="55957"/>
                        <a14:foregroundMark x1="51270" y1="31445" x2="51270" y2="31445"/>
                        <a14:foregroundMark x1="38574" y1="23828" x2="38574" y2="23828"/>
                        <a14:foregroundMark x1="49805" y1="21875" x2="49805" y2="21875"/>
                        <a14:foregroundMark x1="66016" y1="22461" x2="66016" y2="22461"/>
                        <a14:backgroundMark x1="42578" y1="33008" x2="42578" y2="33008"/>
                        <a14:backgroundMark x1="43164" y1="36816" x2="43164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204" y="1"/>
            <a:ext cx="722793" cy="722793"/>
          </a:xfrm>
          <a:prstGeom prst="rect">
            <a:avLst/>
          </a:prstGeom>
        </p:spPr>
      </p:pic>
      <p:sp>
        <p:nvSpPr>
          <p:cNvPr id="21" name="Titel 1">
            <a:extLst>
              <a:ext uri="{FF2B5EF4-FFF2-40B4-BE49-F238E27FC236}">
                <a16:creationId xmlns:a16="http://schemas.microsoft.com/office/drawing/2014/main" id="{7BEEA945-0788-4588-A4E2-DE9F0DD1AB03}"/>
              </a:ext>
            </a:extLst>
          </p:cNvPr>
          <p:cNvSpPr txBox="1">
            <a:spLocks/>
          </p:cNvSpPr>
          <p:nvPr/>
        </p:nvSpPr>
        <p:spPr>
          <a:xfrm>
            <a:off x="263526" y="1191515"/>
            <a:ext cx="5017134" cy="541241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 err="1"/>
              <a:t>model</a:t>
            </a:r>
            <a:r>
              <a:rPr lang="de-DE" sz="2400" dirty="0"/>
              <a:t> = </a:t>
            </a:r>
            <a:r>
              <a:rPr lang="de-DE" sz="2400" dirty="0" err="1"/>
              <a:t>Sequential</a:t>
            </a:r>
            <a:r>
              <a:rPr lang="de-DE" sz="2400" dirty="0"/>
              <a:t>([</a:t>
            </a:r>
          </a:p>
          <a:p>
            <a:pPr algn="l"/>
            <a:r>
              <a:rPr lang="de-DE" sz="2400" dirty="0"/>
              <a:t>       </a:t>
            </a:r>
            <a:r>
              <a:rPr lang="de-DE" sz="2400" dirty="0" err="1"/>
              <a:t>InputLayer</a:t>
            </a:r>
            <a:r>
              <a:rPr lang="de-DE" sz="2400" dirty="0"/>
              <a:t>(</a:t>
            </a:r>
            <a:r>
              <a:rPr lang="de-DE" sz="2400" dirty="0" err="1"/>
              <a:t>input_shape</a:t>
            </a:r>
            <a:r>
              <a:rPr lang="de-DE" sz="2400" dirty="0"/>
              <a:t>=(</a:t>
            </a:r>
            <a:r>
              <a:rPr lang="de-DE" sz="2400" dirty="0" err="1"/>
              <a:t>training_features.shape</a:t>
            </a:r>
            <a:r>
              <a:rPr lang="de-DE" sz="2400" dirty="0"/>
              <a:t>[1], )),</a:t>
            </a:r>
          </a:p>
          <a:p>
            <a:pPr algn="l"/>
            <a:r>
              <a:rPr lang="de-DE" sz="2400" dirty="0"/>
              <a:t>       </a:t>
            </a:r>
            <a:r>
              <a:rPr lang="de-DE" sz="2400" dirty="0" err="1"/>
              <a:t>BatchNormalization</a:t>
            </a:r>
            <a:r>
              <a:rPr lang="de-DE" sz="2400" dirty="0"/>
              <a:t>(),</a:t>
            </a:r>
          </a:p>
          <a:p>
            <a:pPr algn="l"/>
            <a:r>
              <a:rPr lang="de-DE" sz="2400" dirty="0"/>
              <a:t>       </a:t>
            </a:r>
            <a:r>
              <a:rPr lang="de-DE" sz="2400" dirty="0" err="1"/>
              <a:t>Dense</a:t>
            </a:r>
            <a:r>
              <a:rPr lang="de-DE" sz="2400" dirty="0"/>
              <a:t>(20, </a:t>
            </a:r>
            <a:r>
              <a:rPr lang="de-DE" sz="2400" dirty="0" err="1"/>
              <a:t>activation</a:t>
            </a:r>
            <a:r>
              <a:rPr lang="de-DE" sz="2400" dirty="0"/>
              <a:t>='</a:t>
            </a:r>
            <a:r>
              <a:rPr lang="de-DE" sz="2400" dirty="0" err="1"/>
              <a:t>relu</a:t>
            </a:r>
            <a:r>
              <a:rPr lang="de-DE" sz="2400" dirty="0"/>
              <a:t>'),</a:t>
            </a:r>
          </a:p>
          <a:p>
            <a:pPr algn="l"/>
            <a:r>
              <a:rPr lang="de-DE" sz="2400" dirty="0"/>
              <a:t>       Dropout(0.2),  </a:t>
            </a:r>
          </a:p>
          <a:p>
            <a:pPr algn="l"/>
            <a:r>
              <a:rPr lang="de-DE" sz="2400" dirty="0"/>
              <a:t>       </a:t>
            </a:r>
            <a:r>
              <a:rPr lang="de-DE" sz="2400" dirty="0" err="1"/>
              <a:t>Dense</a:t>
            </a:r>
            <a:r>
              <a:rPr lang="de-DE" sz="2400" dirty="0"/>
              <a:t>(10, </a:t>
            </a:r>
            <a:r>
              <a:rPr lang="de-DE" sz="2400" dirty="0" err="1"/>
              <a:t>activation</a:t>
            </a:r>
            <a:r>
              <a:rPr lang="de-DE" sz="2400" dirty="0"/>
              <a:t>='</a:t>
            </a:r>
            <a:r>
              <a:rPr lang="de-DE" sz="2400" dirty="0" err="1"/>
              <a:t>relu</a:t>
            </a:r>
            <a:r>
              <a:rPr lang="de-DE" sz="2400" dirty="0"/>
              <a:t>'),</a:t>
            </a:r>
          </a:p>
          <a:p>
            <a:pPr algn="l"/>
            <a:r>
              <a:rPr lang="de-DE" sz="2400" dirty="0"/>
              <a:t>       Dropout(0.1),  </a:t>
            </a:r>
          </a:p>
          <a:p>
            <a:pPr algn="l"/>
            <a:r>
              <a:rPr lang="de-DE" sz="2400" dirty="0"/>
              <a:t>       </a:t>
            </a:r>
            <a:r>
              <a:rPr lang="de-DE" sz="2400" dirty="0" err="1"/>
              <a:t>Dense</a:t>
            </a:r>
            <a:r>
              <a:rPr lang="de-DE" sz="2400" dirty="0"/>
              <a:t>(1)</a:t>
            </a:r>
          </a:p>
          <a:p>
            <a:pPr algn="l"/>
            <a:r>
              <a:rPr lang="de-DE" sz="2400" dirty="0"/>
              <a:t>   ])</a:t>
            </a:r>
          </a:p>
          <a:p>
            <a:pPr algn="l"/>
            <a:endParaRPr lang="de-DE" sz="2400" dirty="0"/>
          </a:p>
          <a:p>
            <a:pPr algn="l"/>
            <a:endParaRPr lang="de-DE" sz="2400" dirty="0"/>
          </a:p>
        </p:txBody>
      </p:sp>
      <p:sp>
        <p:nvSpPr>
          <p:cNvPr id="23" name="Titel 1">
            <a:extLst>
              <a:ext uri="{FF2B5EF4-FFF2-40B4-BE49-F238E27FC236}">
                <a16:creationId xmlns:a16="http://schemas.microsoft.com/office/drawing/2014/main" id="{2307511D-E312-41BB-8922-45EE68DAB4BB}"/>
              </a:ext>
            </a:extLst>
          </p:cNvPr>
          <p:cNvSpPr txBox="1">
            <a:spLocks/>
          </p:cNvSpPr>
          <p:nvPr/>
        </p:nvSpPr>
        <p:spPr>
          <a:xfrm>
            <a:off x="263526" y="5284561"/>
            <a:ext cx="11664948" cy="131862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 err="1"/>
              <a:t>model.compile</a:t>
            </a:r>
            <a:r>
              <a:rPr lang="de-DE" sz="2400" dirty="0"/>
              <a:t>(</a:t>
            </a:r>
            <a:r>
              <a:rPr lang="de-DE" sz="2400" dirty="0" err="1"/>
              <a:t>loss</a:t>
            </a:r>
            <a:r>
              <a:rPr lang="de-DE" sz="2400" dirty="0"/>
              <a:t>="</a:t>
            </a:r>
            <a:r>
              <a:rPr lang="de-DE" sz="2400" dirty="0" err="1"/>
              <a:t>mse</a:t>
            </a:r>
            <a:r>
              <a:rPr lang="de-DE" sz="2400" dirty="0"/>
              <a:t>", </a:t>
            </a:r>
            <a:r>
              <a:rPr lang="de-DE" sz="2400" dirty="0" err="1"/>
              <a:t>optimizer</a:t>
            </a:r>
            <a:r>
              <a:rPr lang="de-DE" sz="2400" dirty="0"/>
              <a:t>=Adam(</a:t>
            </a:r>
            <a:r>
              <a:rPr lang="de-DE" sz="2400" dirty="0" err="1"/>
              <a:t>learning_rate</a:t>
            </a:r>
            <a:r>
              <a:rPr lang="de-DE" sz="2400" dirty="0"/>
              <a:t>=0.001))</a:t>
            </a:r>
          </a:p>
          <a:p>
            <a:pPr algn="l"/>
            <a:r>
              <a:rPr lang="de-DE" sz="2400" dirty="0" err="1"/>
              <a:t>history</a:t>
            </a:r>
            <a:r>
              <a:rPr lang="de-DE" sz="2400" dirty="0"/>
              <a:t> = </a:t>
            </a:r>
            <a:r>
              <a:rPr lang="de-DE" sz="2400" dirty="0" err="1"/>
              <a:t>model.fit</a:t>
            </a:r>
            <a:r>
              <a:rPr lang="de-DE" sz="2400" dirty="0"/>
              <a:t>(</a:t>
            </a:r>
            <a:r>
              <a:rPr lang="de-DE" sz="2400" dirty="0" err="1"/>
              <a:t>training_features</a:t>
            </a:r>
            <a:r>
              <a:rPr lang="de-DE" sz="2400" dirty="0"/>
              <a:t>, </a:t>
            </a:r>
            <a:r>
              <a:rPr lang="de-DE" sz="2400" dirty="0" err="1"/>
              <a:t>training_labels</a:t>
            </a:r>
            <a:r>
              <a:rPr lang="de-DE" sz="2400" dirty="0"/>
              <a:t>, </a:t>
            </a:r>
            <a:r>
              <a:rPr lang="de-DE" sz="2400" dirty="0" err="1"/>
              <a:t>epochs</a:t>
            </a:r>
            <a:r>
              <a:rPr lang="de-DE" sz="2400" dirty="0"/>
              <a:t>=12,</a:t>
            </a:r>
          </a:p>
          <a:p>
            <a:pPr algn="l"/>
            <a:r>
              <a:rPr lang="de-DE" sz="2400" dirty="0"/>
              <a:t>                    </a:t>
            </a:r>
            <a:r>
              <a:rPr lang="de-DE" sz="2400" dirty="0" err="1"/>
              <a:t>validation_data</a:t>
            </a:r>
            <a:r>
              <a:rPr lang="de-DE" sz="2400" dirty="0"/>
              <a:t>=(</a:t>
            </a:r>
            <a:r>
              <a:rPr lang="de-DE" sz="2400" dirty="0" err="1"/>
              <a:t>validation_features</a:t>
            </a:r>
            <a:r>
              <a:rPr lang="de-DE" sz="2400" dirty="0"/>
              <a:t>, </a:t>
            </a:r>
            <a:r>
              <a:rPr lang="de-DE" sz="2400" dirty="0" err="1"/>
              <a:t>validation_labels</a:t>
            </a:r>
            <a:r>
              <a:rPr lang="de-DE" sz="2400" dirty="0"/>
              <a:t>))</a:t>
            </a: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8C026909-EB26-4C90-B7E2-4509F777F5AE}"/>
              </a:ext>
            </a:extLst>
          </p:cNvPr>
          <p:cNvSpPr/>
          <p:nvPr/>
        </p:nvSpPr>
        <p:spPr>
          <a:xfrm>
            <a:off x="263525" y="1141724"/>
            <a:ext cx="4895215" cy="4009397"/>
          </a:xfrm>
          <a:prstGeom prst="roundRect">
            <a:avLst>
              <a:gd name="adj" fmla="val 6024"/>
            </a:avLst>
          </a:prstGeom>
          <a:solidFill>
            <a:srgbClr val="F8B859">
              <a:alpha val="20000"/>
            </a:srgbClr>
          </a:solidFill>
          <a:ln>
            <a:solidFill>
              <a:srgbClr val="A53B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7077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>
            <a:extLst>
              <a:ext uri="{FF2B5EF4-FFF2-40B4-BE49-F238E27FC236}">
                <a16:creationId xmlns:a16="http://schemas.microsoft.com/office/drawing/2014/main" id="{B5133D5C-29C8-4D6D-AB7B-3644B2023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" y="1"/>
            <a:ext cx="4857125" cy="722793"/>
          </a:xfrm>
        </p:spPr>
        <p:txBody>
          <a:bodyPr>
            <a:normAutofit fontScale="90000"/>
          </a:bodyPr>
          <a:lstStyle/>
          <a:p>
            <a:pPr algn="ctr"/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Neural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Network Evaluation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01048E1D-E80F-4E6C-AB69-223E9DF95D0F}"/>
              </a:ext>
            </a:extLst>
          </p:cNvPr>
          <p:cNvSpPr txBox="1">
            <a:spLocks/>
          </p:cNvSpPr>
          <p:nvPr/>
        </p:nvSpPr>
        <p:spPr>
          <a:xfrm>
            <a:off x="-1" y="635379"/>
            <a:ext cx="4857125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30000"/>
                </a:srgbClr>
              </a:gs>
              <a:gs pos="100000">
                <a:srgbClr val="F8B859">
                  <a:alpha val="0"/>
                </a:srgbClr>
              </a:gs>
            </a:gsLst>
            <a:lin ang="0" scaled="0"/>
          </a:gra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A413EAFA-4024-44FD-97F4-54924349CE9E}"/>
              </a:ext>
            </a:extLst>
          </p:cNvPr>
          <p:cNvSpPr txBox="1">
            <a:spLocks/>
          </p:cNvSpPr>
          <p:nvPr/>
        </p:nvSpPr>
        <p:spPr>
          <a:xfrm>
            <a:off x="-1" y="6644886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0" scaled="1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A04B9579-2C22-473A-9906-244EFB655F22}"/>
              </a:ext>
            </a:extLst>
          </p:cNvPr>
          <p:cNvSpPr txBox="1">
            <a:spLocks/>
          </p:cNvSpPr>
          <p:nvPr/>
        </p:nvSpPr>
        <p:spPr>
          <a:xfrm>
            <a:off x="8872540" y="6645600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7" name="Fußzeilenplatzhalter 4">
            <a:extLst>
              <a:ext uri="{FF2B5EF4-FFF2-40B4-BE49-F238E27FC236}">
                <a16:creationId xmlns:a16="http://schemas.microsoft.com/office/drawing/2014/main" id="{52A25C1D-DEB5-407C-9F48-381E76556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2323"/>
            <a:ext cx="12192000" cy="365125"/>
          </a:xfrm>
        </p:spPr>
        <p:txBody>
          <a:bodyPr/>
          <a:lstStyle/>
          <a:p>
            <a:r>
              <a:rPr lang="de-DE" dirty="0"/>
              <a:t>Data Science und maschinelles Lernen – Projektpräsentation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8945C280-28E5-44D7-ADF6-7EBC4E5930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008" y1="55957" x2="33008" y2="55957"/>
                        <a14:foregroundMark x1="51270" y1="31445" x2="51270" y2="31445"/>
                        <a14:foregroundMark x1="38574" y1="23828" x2="38574" y2="23828"/>
                        <a14:foregroundMark x1="49805" y1="21875" x2="49805" y2="21875"/>
                        <a14:foregroundMark x1="66016" y1="22461" x2="66016" y2="22461"/>
                        <a14:backgroundMark x1="42578" y1="33008" x2="42578" y2="33008"/>
                        <a14:backgroundMark x1="43164" y1="36816" x2="43164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204" y="1"/>
            <a:ext cx="722793" cy="72279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74E14FA6-916B-43D8-BCF0-B52E578208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7841" y="1054672"/>
            <a:ext cx="8622759" cy="5344930"/>
          </a:xfrm>
          <a:prstGeom prst="rect">
            <a:avLst/>
          </a:prstGeom>
        </p:spPr>
      </p:pic>
      <p:sp>
        <p:nvSpPr>
          <p:cNvPr id="16" name="Titel 1">
            <a:extLst>
              <a:ext uri="{FF2B5EF4-FFF2-40B4-BE49-F238E27FC236}">
                <a16:creationId xmlns:a16="http://schemas.microsoft.com/office/drawing/2014/main" id="{3A0F30FA-9515-4227-B8AB-689BDDB4902F}"/>
              </a:ext>
            </a:extLst>
          </p:cNvPr>
          <p:cNvSpPr txBox="1">
            <a:spLocks/>
          </p:cNvSpPr>
          <p:nvPr/>
        </p:nvSpPr>
        <p:spPr>
          <a:xfrm>
            <a:off x="263526" y="1191515"/>
            <a:ext cx="5017134" cy="541241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/>
              <a:t>MAPE Training Data: </a:t>
            </a:r>
          </a:p>
          <a:p>
            <a:pPr algn="l"/>
            <a:r>
              <a:rPr lang="en-US" sz="2400" dirty="0"/>
              <a:t>26.20%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MAPE Validation Data: </a:t>
            </a:r>
          </a:p>
          <a:p>
            <a:pPr algn="l"/>
            <a:r>
              <a:rPr lang="en-US" sz="2400" dirty="0"/>
              <a:t>27.23%</a:t>
            </a:r>
          </a:p>
          <a:p>
            <a:pPr algn="l"/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339100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>
            <a:extLst>
              <a:ext uri="{FF2B5EF4-FFF2-40B4-BE49-F238E27FC236}">
                <a16:creationId xmlns:a16="http://schemas.microsoft.com/office/drawing/2014/main" id="{B5133D5C-29C8-4D6D-AB7B-3644B2023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" y="1"/>
            <a:ext cx="6819897" cy="722793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„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Worst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Fail“ / „Best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Improvement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881C54F9-413F-41F3-B009-10133433EA5B}"/>
              </a:ext>
            </a:extLst>
          </p:cNvPr>
          <p:cNvSpPr txBox="1">
            <a:spLocks/>
          </p:cNvSpPr>
          <p:nvPr/>
        </p:nvSpPr>
        <p:spPr>
          <a:xfrm>
            <a:off x="0" y="635379"/>
            <a:ext cx="6819896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30000"/>
                </a:srgbClr>
              </a:gs>
              <a:gs pos="100000">
                <a:srgbClr val="F8B859">
                  <a:alpha val="0"/>
                </a:srgbClr>
              </a:gs>
            </a:gsLst>
            <a:lin ang="0" scaled="0"/>
          </a:gra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C67C101-6C8D-4590-8AC9-84F6A2334CC8}"/>
              </a:ext>
            </a:extLst>
          </p:cNvPr>
          <p:cNvSpPr txBox="1">
            <a:spLocks/>
          </p:cNvSpPr>
          <p:nvPr/>
        </p:nvSpPr>
        <p:spPr>
          <a:xfrm>
            <a:off x="-1" y="6644886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0" scaled="1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8346203A-4339-4C2A-8A21-8AE3FFE2741F}"/>
              </a:ext>
            </a:extLst>
          </p:cNvPr>
          <p:cNvSpPr txBox="1">
            <a:spLocks/>
          </p:cNvSpPr>
          <p:nvPr/>
        </p:nvSpPr>
        <p:spPr>
          <a:xfrm>
            <a:off x="8872540" y="6645600"/>
            <a:ext cx="3319463" cy="45719"/>
          </a:xfrm>
          <a:prstGeom prst="rect">
            <a:avLst/>
          </a:prstGeom>
          <a:gradFill>
            <a:gsLst>
              <a:gs pos="0">
                <a:srgbClr val="F8B859"/>
              </a:gs>
              <a:gs pos="74000">
                <a:srgbClr val="F8B859">
                  <a:alpha val="50000"/>
                </a:srgbClr>
              </a:gs>
              <a:gs pos="83000">
                <a:srgbClr val="F8B859">
                  <a:alpha val="25000"/>
                </a:srgbClr>
              </a:gs>
              <a:gs pos="100000">
                <a:srgbClr val="F8B859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61D6C262-A0E1-4CE0-AC80-B8068DCE8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2323"/>
            <a:ext cx="12192000" cy="365125"/>
          </a:xfrm>
        </p:spPr>
        <p:txBody>
          <a:bodyPr/>
          <a:lstStyle/>
          <a:p>
            <a:r>
              <a:rPr lang="de-DE" dirty="0"/>
              <a:t>Data Science und maschinelles Lernen – Projektpräsentation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0F10AD65-A34F-4496-814D-61D0C1E3D7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008" y1="55957" x2="33008" y2="55957"/>
                        <a14:foregroundMark x1="51270" y1="31445" x2="51270" y2="31445"/>
                        <a14:foregroundMark x1="38574" y1="23828" x2="38574" y2="23828"/>
                        <a14:foregroundMark x1="49805" y1="21875" x2="49805" y2="21875"/>
                        <a14:foregroundMark x1="66016" y1="22461" x2="66016" y2="22461"/>
                        <a14:backgroundMark x1="42578" y1="33008" x2="42578" y2="33008"/>
                        <a14:backgroundMark x1="43164" y1="36816" x2="43164" y2="36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204" y="1"/>
            <a:ext cx="722793" cy="722793"/>
          </a:xfrm>
          <a:prstGeom prst="rect">
            <a:avLst/>
          </a:prstGeom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AE1B8699-49E3-44C9-9086-84468A3C47B8}"/>
              </a:ext>
            </a:extLst>
          </p:cNvPr>
          <p:cNvSpPr txBox="1">
            <a:spLocks/>
          </p:cNvSpPr>
          <p:nvPr/>
        </p:nvSpPr>
        <p:spPr>
          <a:xfrm>
            <a:off x="263526" y="1191515"/>
            <a:ext cx="5017134" cy="2039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 err="1"/>
              <a:t>Github</a:t>
            </a:r>
            <a:endParaRPr lang="en-US" sz="2400" dirty="0"/>
          </a:p>
          <a:p>
            <a:pPr algn="l"/>
            <a:endParaRPr lang="en-US" sz="2400" dirty="0"/>
          </a:p>
          <a:p>
            <a:pPr algn="l"/>
            <a:r>
              <a:rPr lang="fr-FR" sz="2400" dirty="0" err="1"/>
              <a:t>chatGPT</a:t>
            </a:r>
            <a:r>
              <a:rPr lang="fr-FR" sz="2400" dirty="0"/>
              <a:t> (</a:t>
            </a:r>
            <a:r>
              <a:rPr lang="fr-FR" sz="2400" dirty="0" err="1"/>
              <a:t>OpenAI</a:t>
            </a:r>
            <a:r>
              <a:rPr lang="fr-FR" sz="2400" dirty="0"/>
              <a:t>. (2024). </a:t>
            </a:r>
            <a:r>
              <a:rPr lang="fr-FR" sz="2400" dirty="0" err="1"/>
              <a:t>ChatGPT</a:t>
            </a:r>
            <a:r>
              <a:rPr lang="fr-FR" sz="2400" dirty="0"/>
              <a:t> (Juni 14 Version))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542038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523</Words>
  <Application>Microsoft Office PowerPoint</Application>
  <PresentationFormat>Breitbild</PresentationFormat>
  <Paragraphs>112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</vt:lpstr>
      <vt:lpstr>Projektpräsentation   Inga Klare, Linda Hapke, Björn Hansen, Fabian Bäumler </vt:lpstr>
      <vt:lpstr>Data characteristics</vt:lpstr>
      <vt:lpstr>Verbraucherpreisindex</vt:lpstr>
      <vt:lpstr>Regen</vt:lpstr>
      <vt:lpstr>Baseline Model</vt:lpstr>
      <vt:lpstr>Neural Network Definition</vt:lpstr>
      <vt:lpstr>Neural Network Evaluation</vt:lpstr>
      <vt:lpstr>Neural Network Evaluation</vt:lpstr>
      <vt:lpstr>„Worst Fail“ / „Best Improvement“</vt:lpstr>
      <vt:lpstr>Dough you have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Thoracic musculature and material distribution in associated cap tendons of the flight apparatus in Odonata</dc:title>
  <dc:creator>Fabian Bäumler</dc:creator>
  <cp:lastModifiedBy>Unknown</cp:lastModifiedBy>
  <cp:revision>1032</cp:revision>
  <dcterms:created xsi:type="dcterms:W3CDTF">2019-07-07T11:54:54Z</dcterms:created>
  <dcterms:modified xsi:type="dcterms:W3CDTF">2024-07-24T06:58:35Z</dcterms:modified>
</cp:coreProperties>
</file>